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howGuides="1">
      <p:cViewPr varScale="1">
        <p:scale>
          <a:sx n="113" d="100"/>
          <a:sy n="113" d="100"/>
        </p:scale>
        <p:origin x="-2418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1F58E-E68A-4E72-BAC6-F96A384E6B7D}" type="datetimeFigureOut">
              <a:rPr lang="de-DE" smtClean="0"/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246CA-7815-4576-8BC5-2EE18400ACA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662861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1F58E-E68A-4E72-BAC6-F96A384E6B7D}" type="datetimeFigureOut">
              <a:rPr lang="de-DE" smtClean="0"/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246CA-7815-4576-8BC5-2EE18400ACA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912624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1F58E-E68A-4E72-BAC6-F96A384E6B7D}" type="datetimeFigureOut">
              <a:rPr lang="de-DE" smtClean="0"/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246CA-7815-4576-8BC5-2EE18400ACA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446010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1F58E-E68A-4E72-BAC6-F96A384E6B7D}" type="datetimeFigureOut">
              <a:rPr lang="de-DE" smtClean="0"/>
              <a:t>24.03.2015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246CA-7815-4576-8BC5-2EE18400ACA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692874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1F58E-E68A-4E72-BAC6-F96A384E6B7D}" type="datetimeFigureOut">
              <a:rPr lang="de-DE" smtClean="0"/>
              <a:t>24.03.2015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246CA-7815-4576-8BC5-2EE18400ACA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479621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1F58E-E68A-4E72-BAC6-F96A384E6B7D}" type="datetimeFigureOut">
              <a:rPr lang="de-DE" smtClean="0"/>
              <a:t>24.03.2015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246CA-7815-4576-8BC5-2EE18400ACA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515215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1F58E-E68A-4E72-BAC6-F96A384E6B7D}" type="datetimeFigureOut">
              <a:rPr lang="de-DE" smtClean="0"/>
              <a:t>24.03.2015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246CA-7815-4576-8BC5-2EE18400ACA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049224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1F58E-E68A-4E72-BAC6-F96A384E6B7D}" type="datetimeFigureOut">
              <a:rPr lang="de-DE" smtClean="0"/>
              <a:t>24.03.2015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246CA-7815-4576-8BC5-2EE18400ACA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171374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1F58E-E68A-4E72-BAC6-F96A384E6B7D}" type="datetimeFigureOut">
              <a:rPr lang="de-DE" smtClean="0"/>
              <a:t>24.03.2015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246CA-7815-4576-8BC5-2EE18400ACA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426379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1F58E-E68A-4E72-BAC6-F96A384E6B7D}" type="datetimeFigureOut">
              <a:rPr lang="de-DE" smtClean="0"/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246CA-7815-4576-8BC5-2EE18400ACA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277626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1F58E-E68A-4E72-BAC6-F96A384E6B7D}" type="datetimeFigureOut">
              <a:rPr lang="de-DE" smtClean="0"/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246CA-7815-4576-8BC5-2EE18400ACA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96563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11F58E-E68A-4E72-BAC6-F96A384E6B7D}" type="datetimeFigureOut">
              <a:rPr lang="de-DE" smtClean="0"/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F246CA-7815-4576-8BC5-2EE18400ACA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736768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3721902" y="2510763"/>
            <a:ext cx="4572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de-DE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LYVE-1</a:t>
            </a:r>
            <a:r>
              <a:rPr lang="de-DE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a </a:t>
            </a:r>
            <a:r>
              <a:rPr lang="de-DE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marker</a:t>
            </a:r>
            <a:r>
              <a:rPr lang="de-DE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lang="de-DE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lymphatics</a:t>
            </a:r>
            <a:r>
              <a:rPr lang="de-DE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</a:p>
          <a:p>
            <a:pPr algn="just"/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staining was performed on </a:t>
            </a:r>
            <a:r>
              <a:rPr lang="en-US" sz="1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cryosections</a:t>
            </a:r>
            <a:r>
              <a:rPr lang="en-US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from </a:t>
            </a: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human colon carcinoma </a:t>
            </a:r>
            <a:r>
              <a:rPr lang="en-US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using </a:t>
            </a:r>
            <a:r>
              <a:rPr lang="de-DE" sz="1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RELIATech’s</a:t>
            </a:r>
            <a:r>
              <a:rPr lang="de-DE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polyclonal</a:t>
            </a:r>
            <a:r>
              <a:rPr lang="de-DE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anti-human LYVE-1 </a:t>
            </a:r>
            <a:r>
              <a:rPr lang="de-DE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antibody</a:t>
            </a:r>
            <a:r>
              <a:rPr lang="de-DE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(Protein-A </a:t>
            </a:r>
            <a:r>
              <a:rPr lang="de-DE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purified</a:t>
            </a:r>
            <a:r>
              <a:rPr lang="de-DE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l-GR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10μ</a:t>
            </a:r>
            <a:r>
              <a:rPr lang="de-DE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g/ml).</a:t>
            </a:r>
            <a:endParaRPr lang="de-DE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hteck 4"/>
          <p:cNvSpPr/>
          <p:nvPr/>
        </p:nvSpPr>
        <p:spPr>
          <a:xfrm>
            <a:off x="1164853" y="5949280"/>
            <a:ext cx="681429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000" dirty="0"/>
              <a:t>The experiments were </a:t>
            </a:r>
            <a:r>
              <a:rPr lang="en-US" sz="1000" dirty="0" err="1"/>
              <a:t>perfomed</a:t>
            </a:r>
            <a:r>
              <a:rPr lang="en-US" sz="1000" dirty="0"/>
              <a:t> by Dr. Ulrike Fiedler and Stefanie </a:t>
            </a:r>
            <a:r>
              <a:rPr lang="en-US" sz="1000" dirty="0" err="1"/>
              <a:t>Koidel</a:t>
            </a:r>
            <a:r>
              <a:rPr lang="en-US" sz="1000" dirty="0"/>
              <a:t>, Dept. of Vascular Biology and Angiogenesis Research</a:t>
            </a:r>
          </a:p>
          <a:p>
            <a:pPr algn="just"/>
            <a:r>
              <a:rPr lang="de-DE" sz="1000" dirty="0"/>
              <a:t>Tumor </a:t>
            </a:r>
            <a:r>
              <a:rPr lang="de-DE" sz="1000" dirty="0" err="1"/>
              <a:t>Biology</a:t>
            </a:r>
            <a:r>
              <a:rPr lang="de-DE" sz="1000" dirty="0"/>
              <a:t> Center, Breisacher Str. 117, D-79106 Freiburg, Germany</a:t>
            </a:r>
          </a:p>
        </p:txBody>
      </p:sp>
      <p:grpSp>
        <p:nvGrpSpPr>
          <p:cNvPr id="9" name="Gruppieren 8"/>
          <p:cNvGrpSpPr/>
          <p:nvPr/>
        </p:nvGrpSpPr>
        <p:grpSpPr>
          <a:xfrm>
            <a:off x="885081" y="1592527"/>
            <a:ext cx="2472482" cy="1836473"/>
            <a:chOff x="885081" y="1592527"/>
            <a:chExt cx="2472482" cy="1836473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85081" y="1592527"/>
              <a:ext cx="2472482" cy="18364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7" name="Textfeld 6"/>
            <p:cNvSpPr txBox="1"/>
            <p:nvPr/>
          </p:nvSpPr>
          <p:spPr>
            <a:xfrm>
              <a:off x="898483" y="1604650"/>
              <a:ext cx="31771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 smtClean="0">
                  <a:solidFill>
                    <a:schemeClr val="bg1"/>
                  </a:solidFill>
                </a:rPr>
                <a:t>A</a:t>
              </a:r>
              <a:endParaRPr lang="de-DE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0" name="Gruppieren 9"/>
          <p:cNvGrpSpPr/>
          <p:nvPr/>
        </p:nvGrpSpPr>
        <p:grpSpPr>
          <a:xfrm>
            <a:off x="885081" y="3645024"/>
            <a:ext cx="2428875" cy="1819275"/>
            <a:chOff x="885081" y="3645024"/>
            <a:chExt cx="2428875" cy="1819275"/>
          </a:xfrm>
        </p:grpSpPr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85081" y="3645024"/>
              <a:ext cx="2428875" cy="1819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2" name="Textfeld 11"/>
            <p:cNvSpPr txBox="1"/>
            <p:nvPr/>
          </p:nvSpPr>
          <p:spPr>
            <a:xfrm>
              <a:off x="895409" y="3649449"/>
              <a:ext cx="31771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 smtClean="0">
                  <a:solidFill>
                    <a:schemeClr val="bg1"/>
                  </a:solidFill>
                </a:rPr>
                <a:t>A</a:t>
              </a:r>
              <a:endParaRPr lang="de-DE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1" name="Gruppieren 10"/>
          <p:cNvGrpSpPr/>
          <p:nvPr/>
        </p:nvGrpSpPr>
        <p:grpSpPr>
          <a:xfrm>
            <a:off x="3357563" y="3645024"/>
            <a:ext cx="2428875" cy="1819275"/>
            <a:chOff x="3357563" y="3645024"/>
            <a:chExt cx="2428875" cy="1819275"/>
          </a:xfrm>
        </p:grpSpPr>
        <p:pic>
          <p:nvPicPr>
            <p:cNvPr id="1028" name="Picture 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57563" y="3645024"/>
              <a:ext cx="2428875" cy="1819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3" name="Textfeld 12"/>
            <p:cNvSpPr txBox="1"/>
            <p:nvPr/>
          </p:nvSpPr>
          <p:spPr>
            <a:xfrm>
              <a:off x="3372279" y="3645257"/>
              <a:ext cx="31771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 smtClean="0">
                  <a:solidFill>
                    <a:schemeClr val="bg1"/>
                  </a:solidFill>
                </a:rPr>
                <a:t>B</a:t>
              </a:r>
              <a:endParaRPr lang="de-DE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5" name="Gruppieren 14"/>
          <p:cNvGrpSpPr/>
          <p:nvPr/>
        </p:nvGrpSpPr>
        <p:grpSpPr>
          <a:xfrm>
            <a:off x="5844934" y="3645024"/>
            <a:ext cx="2435317" cy="1819275"/>
            <a:chOff x="5844934" y="3645024"/>
            <a:chExt cx="2435317" cy="1819275"/>
          </a:xfrm>
        </p:grpSpPr>
        <p:pic>
          <p:nvPicPr>
            <p:cNvPr id="1029" name="Picture 5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51376" y="3645024"/>
              <a:ext cx="2428875" cy="1819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4" name="Textfeld 13"/>
            <p:cNvSpPr txBox="1"/>
            <p:nvPr/>
          </p:nvSpPr>
          <p:spPr>
            <a:xfrm>
              <a:off x="5844934" y="3645257"/>
              <a:ext cx="3080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 smtClean="0">
                  <a:solidFill>
                    <a:schemeClr val="bg1"/>
                  </a:solidFill>
                </a:rPr>
                <a:t>C</a:t>
              </a:r>
              <a:endParaRPr lang="de-DE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6" name="Group 3"/>
          <p:cNvGrpSpPr>
            <a:grpSpLocks/>
          </p:cNvGrpSpPr>
          <p:nvPr/>
        </p:nvGrpSpPr>
        <p:grpSpPr bwMode="auto">
          <a:xfrm>
            <a:off x="274638" y="104775"/>
            <a:ext cx="8445500" cy="6596063"/>
            <a:chOff x="173" y="66"/>
            <a:chExt cx="5320" cy="4155"/>
          </a:xfrm>
        </p:grpSpPr>
        <p:grpSp>
          <p:nvGrpSpPr>
            <p:cNvPr id="17" name="Group 4"/>
            <p:cNvGrpSpPr>
              <a:grpSpLocks/>
            </p:cNvGrpSpPr>
            <p:nvPr/>
          </p:nvGrpSpPr>
          <p:grpSpPr bwMode="auto">
            <a:xfrm>
              <a:off x="210" y="66"/>
              <a:ext cx="5283" cy="480"/>
              <a:chOff x="189" y="48"/>
              <a:chExt cx="5283" cy="480"/>
            </a:xfrm>
          </p:grpSpPr>
          <p:sp>
            <p:nvSpPr>
              <p:cNvPr id="19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pic>
            <p:nvPicPr>
              <p:cNvPr id="20" name="Picture 6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1" name="Text Box 7"/>
              <p:cNvSpPr txBox="1">
                <a:spLocks noChangeArrowheads="1"/>
              </p:cNvSpPr>
              <p:nvPr/>
            </p:nvSpPr>
            <p:spPr bwMode="auto">
              <a:xfrm>
                <a:off x="189" y="288"/>
                <a:ext cx="957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</a:t>
                </a:r>
                <a:r>
                  <a:rPr lang="de-DE" sz="1400" b="1" dirty="0">
                    <a:latin typeface="Times New Roman" pitchFamily="18" charset="0"/>
                  </a:rPr>
                  <a:t>GmbH</a:t>
                </a:r>
              </a:p>
            </p:txBody>
          </p:sp>
        </p:grpSp>
        <p:sp>
          <p:nvSpPr>
            <p:cNvPr id="18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169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</p:grpSp>
      <p:sp>
        <p:nvSpPr>
          <p:cNvPr id="22" name="Rechteck 21"/>
          <p:cNvSpPr/>
          <p:nvPr/>
        </p:nvSpPr>
        <p:spPr>
          <a:xfrm>
            <a:off x="2285187" y="836712"/>
            <a:ext cx="4572000" cy="53860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Rabbit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anti-human LYVE-1</a:t>
            </a:r>
          </a:p>
          <a:p>
            <a:pPr algn="ctr"/>
            <a:r>
              <a:rPr lang="de-DE" sz="11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100" dirty="0" err="1" smtClean="0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100" dirty="0" smtClean="0">
                <a:latin typeface="Times New Roman" pitchFamily="18" charset="0"/>
                <a:cs typeface="Times New Roman" pitchFamily="18" charset="0"/>
              </a:rPr>
              <a:t> #</a:t>
            </a:r>
            <a:r>
              <a:rPr lang="de-DE" sz="1100" dirty="0" smtClean="0">
                <a:latin typeface="Times New Roman" pitchFamily="18" charset="0"/>
                <a:cs typeface="Times New Roman" pitchFamily="18" charset="0"/>
              </a:rPr>
              <a:t>102-PA50) </a:t>
            </a:r>
            <a:endParaRPr lang="de-DE" sz="11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9029002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83</Words>
  <Application>Microsoft Office PowerPoint</Application>
  <PresentationFormat>Bildschirmpräsentation (4:3)</PresentationFormat>
  <Paragraphs>12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6</cp:revision>
  <dcterms:created xsi:type="dcterms:W3CDTF">2012-07-12T11:54:03Z</dcterms:created>
  <dcterms:modified xsi:type="dcterms:W3CDTF">2015-03-24T13:29:36Z</dcterms:modified>
</cp:coreProperties>
</file>